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OLEY, Richard (INNOVATIONS IN PRIMARY CARE)" userId="7e489cc5-207c-4b99-af37-c7cb3e46f7cc" providerId="ADAL" clId="{625FAE1A-F7CE-4772-979C-AF206E73A270}"/>
    <pc:docChg chg="modSld">
      <pc:chgData name="TOOLEY, Richard (INNOVATIONS IN PRIMARY CARE)" userId="7e489cc5-207c-4b99-af37-c7cb3e46f7cc" providerId="ADAL" clId="{625FAE1A-F7CE-4772-979C-AF206E73A270}" dt="2024-02-22T09:45:16.620" v="13" actId="20577"/>
      <pc:docMkLst>
        <pc:docMk/>
      </pc:docMkLst>
      <pc:sldChg chg="modSp mod">
        <pc:chgData name="TOOLEY, Richard (INNOVATIONS IN PRIMARY CARE)" userId="7e489cc5-207c-4b99-af37-c7cb3e46f7cc" providerId="ADAL" clId="{625FAE1A-F7CE-4772-979C-AF206E73A270}" dt="2024-02-22T09:45:16.620" v="13" actId="20577"/>
        <pc:sldMkLst>
          <pc:docMk/>
          <pc:sldMk cId="3976668148" sldId="260"/>
        </pc:sldMkLst>
        <pc:spChg chg="mod">
          <ac:chgData name="TOOLEY, Richard (INNOVATIONS IN PRIMARY CARE)" userId="7e489cc5-207c-4b99-af37-c7cb3e46f7cc" providerId="ADAL" clId="{625FAE1A-F7CE-4772-979C-AF206E73A270}" dt="2024-02-22T09:45:16.620" v="13" actId="20577"/>
          <ac:spMkLst>
            <pc:docMk/>
            <pc:sldMk cId="3976668148" sldId="260"/>
            <ac:spMk id="56" creationId="{C5DB7605-F5A1-A6B7-C144-75F164D615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97B9-CE59-9313-6494-9A87EC9C0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87020-EC8A-97C4-9B35-03D9E09E6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C9E58-7C1E-8CF5-A90D-69DBF8C31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8A3E0-32FB-3BE4-6428-9DB5FDBB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8F1F0-2E15-251D-82F2-8F5FD045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32A9-4BE2-3B31-1A36-1B8A1225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FFAF5-C3EE-1031-F5EF-F0A7A8800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FF64B-2613-41E8-75FB-3156678E7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6AF7C-3CBD-F8B8-8B84-6AE1A371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BB00C-50B6-542C-115A-E7AC66F1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7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F2128-D311-ED96-2B14-C8B9C1487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4D908-A151-6D7B-5919-FC6172704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0F5CB-219E-BCEC-DA69-F5647881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CD1F-6820-8A04-C468-5B2D75E50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E5A5F-65C0-9897-F886-0AAA97E0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74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4C7C-211F-11AF-D9AC-2F4F97CB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2E364-B0D3-A28B-25C1-0DA030070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B03B1-9A69-4FE4-ADEC-0B5120763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68870-5496-5C4E-8A36-AE7A4DD8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A1F96-7E57-D844-315D-FF525236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1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C7D4-DB09-1523-FEDA-D9AF765A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3491B-D6E8-A9DF-EC5D-252937C29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842C8-342D-D127-B8B1-CC2A0FCE1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D4042-5BE2-AE1F-84EA-EF662C5E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7D2EB-3602-DD11-E974-C2475E31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77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CDF5-B244-0653-6F61-FBC35D554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4DFA8-9381-3AFA-92A5-B70A3F92F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CA276-C092-F219-404A-C4CFF3FEC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6637D-E3A8-85DB-4DE2-9F48EA38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EEF68-D7E2-A8B4-F333-C0B1146DD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676D1-D2EF-556D-3763-AFA7C7AA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61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44F8-261B-A393-BEFB-E0AC0709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6CEA6-4C68-DC54-41E8-A7DFB85AD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698C8-BA9C-3B9C-3248-42BB658B8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1766F-DC51-EE51-98B8-D790FA2B9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462A3-343D-3454-3969-F14F411A8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BA42E-F3A0-8B88-882F-2CB032A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1A2B7-7155-BD54-DEC1-D9123B99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2631F-4676-DA87-EE61-6112D802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15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72A34-57F1-6114-D5F5-41D819EF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274B9-528C-0DD9-F3BC-3EB4D93D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82949-3CB4-488F-CD0C-53457C8D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C1FE4-0107-1E7E-CE5E-30BD42ECB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34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C8D60F-133C-0B51-AFC2-76C4261F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A0458-6DAE-6B3B-8D1B-DD37D62C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E3158-1FCE-ADBD-2318-411CFBDA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35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F700-443D-D239-CBBE-0CBE39A4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BAC94-06F6-885D-658D-C08D5D37F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1C852-83D5-D150-3D10-4DFFFB19B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BEB59-3F85-A4D4-E77F-A9D34DE9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C0127-DE11-9687-1936-8699D719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854D6-13BC-361B-90D0-BD87337F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8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7D2CB-C9DB-C2EE-3BA4-AEA4E680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6D58BC-A15F-2634-BD56-DB9C0010A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2315E-FBC5-60B4-013B-2258B2036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71E08-27A7-0F03-42E6-C0A9D534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8C4E3-9274-A41F-FAC9-4E213607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46066-F85A-7211-FD3C-13C97CC2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0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7A14FC-5C5C-E177-FB35-ABCD8EC0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9B24A-5E71-A2B3-8353-F3DEFD16F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B7E9-180B-AAC0-B0A4-2266611E2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9B9F2-863A-4283-AF3E-86E2F24E267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82A52-B6C8-4A9E-7494-FB8ABA0E8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834D6-38D7-F26A-A5D5-F325C2348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4899B-1D4A-4768-86AE-0AB9FEB1C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0E8B6E00-8376-6873-1607-25586935E942}"/>
              </a:ext>
            </a:extLst>
          </p:cNvPr>
          <p:cNvSpPr>
            <a:spLocks/>
          </p:cNvSpPr>
          <p:nvPr/>
        </p:nvSpPr>
        <p:spPr>
          <a:xfrm>
            <a:off x="3605356" y="5111106"/>
            <a:ext cx="7916411" cy="15285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73AA613E-D73D-AD04-D02D-75A8CA11DF89}"/>
              </a:ext>
            </a:extLst>
          </p:cNvPr>
          <p:cNvSpPr>
            <a:spLocks/>
          </p:cNvSpPr>
          <p:nvPr/>
        </p:nvSpPr>
        <p:spPr>
          <a:xfrm>
            <a:off x="3605357" y="3383057"/>
            <a:ext cx="7916411" cy="15477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447BAF5-064F-4C5E-C16D-79E2D7E0DD09}"/>
              </a:ext>
            </a:extLst>
          </p:cNvPr>
          <p:cNvSpPr/>
          <p:nvPr/>
        </p:nvSpPr>
        <p:spPr>
          <a:xfrm>
            <a:off x="520183" y="1595791"/>
            <a:ext cx="2938199" cy="1636885"/>
          </a:xfrm>
          <a:prstGeom prst="roundRect">
            <a:avLst>
              <a:gd name="adj" fmla="val 1718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DF0B1-9039-9023-386B-4CDA08192A72}"/>
              </a:ext>
            </a:extLst>
          </p:cNvPr>
          <p:cNvSpPr txBox="1"/>
          <p:nvPr/>
        </p:nvSpPr>
        <p:spPr>
          <a:xfrm>
            <a:off x="1526557" y="1618755"/>
            <a:ext cx="1669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13,169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F431F2-6942-EC6F-58B5-1F809E1E4EA6}"/>
              </a:ext>
            </a:extLst>
          </p:cNvPr>
          <p:cNvSpPr txBox="1"/>
          <p:nvPr/>
        </p:nvSpPr>
        <p:spPr>
          <a:xfrm>
            <a:off x="1562496" y="2148912"/>
            <a:ext cx="166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patients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76E388-6684-D92C-A87E-8F96666EF471}"/>
              </a:ext>
            </a:extLst>
          </p:cNvPr>
          <p:cNvSpPr txBox="1"/>
          <p:nvPr/>
        </p:nvSpPr>
        <p:spPr>
          <a:xfrm>
            <a:off x="1573168" y="2663979"/>
            <a:ext cx="2211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49%</a:t>
            </a:r>
          </a:p>
        </p:txBody>
      </p:sp>
      <p:pic>
        <p:nvPicPr>
          <p:cNvPr id="9" name="Graphic 8" descr="Gender with solid fill">
            <a:extLst>
              <a:ext uri="{FF2B5EF4-FFF2-40B4-BE49-F238E27FC236}">
                <a16:creationId xmlns:a16="http://schemas.microsoft.com/office/drawing/2014/main" id="{DBD27A94-4755-BE49-DE1B-C58DD350B9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63778" y="2550764"/>
            <a:ext cx="445316" cy="4453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A9039E8-25C6-A9B0-37AD-C328D4F6A2F5}"/>
              </a:ext>
            </a:extLst>
          </p:cNvPr>
          <p:cNvSpPr txBox="1"/>
          <p:nvPr/>
        </p:nvSpPr>
        <p:spPr>
          <a:xfrm>
            <a:off x="2594411" y="2566232"/>
            <a:ext cx="666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51%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2FA8FBB-421B-9093-C061-5189B436B969}"/>
              </a:ext>
            </a:extLst>
          </p:cNvPr>
          <p:cNvSpPr/>
          <p:nvPr/>
        </p:nvSpPr>
        <p:spPr>
          <a:xfrm>
            <a:off x="484810" y="3406547"/>
            <a:ext cx="2944536" cy="3233076"/>
          </a:xfrm>
          <a:prstGeom prst="roundRect">
            <a:avLst>
              <a:gd name="adj" fmla="val 925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329627-6B7C-D266-6AEB-CCB8F4551CAA}"/>
              </a:ext>
            </a:extLst>
          </p:cNvPr>
          <p:cNvSpPr txBox="1"/>
          <p:nvPr/>
        </p:nvSpPr>
        <p:spPr>
          <a:xfrm>
            <a:off x="1630606" y="3679113"/>
            <a:ext cx="1669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6,979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EDE589-B658-B46D-D50D-20AFE043DF57}"/>
              </a:ext>
            </a:extLst>
          </p:cNvPr>
          <p:cNvSpPr txBox="1"/>
          <p:nvPr/>
        </p:nvSpPr>
        <p:spPr>
          <a:xfrm>
            <a:off x="586876" y="4414338"/>
            <a:ext cx="166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inbound calls</a:t>
            </a:r>
          </a:p>
        </p:txBody>
      </p:sp>
      <p:pic>
        <p:nvPicPr>
          <p:cNvPr id="21" name="Graphic 20" descr="Group of people with solid fill">
            <a:extLst>
              <a:ext uri="{FF2B5EF4-FFF2-40B4-BE49-F238E27FC236}">
                <a16:creationId xmlns:a16="http://schemas.microsoft.com/office/drawing/2014/main" id="{58763F72-E7C4-1354-54D1-8E5CE40B493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778" y="2011701"/>
            <a:ext cx="849269" cy="84926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D1E51CA-1414-9243-41AF-543F643EA959}"/>
              </a:ext>
            </a:extLst>
          </p:cNvPr>
          <p:cNvSpPr txBox="1"/>
          <p:nvPr/>
        </p:nvSpPr>
        <p:spPr>
          <a:xfrm>
            <a:off x="1630606" y="5273960"/>
            <a:ext cx="1798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5m 17s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2B2E56-F822-5733-7439-D6B39FC48D9E}"/>
              </a:ext>
            </a:extLst>
          </p:cNvPr>
          <p:cNvSpPr txBox="1"/>
          <p:nvPr/>
        </p:nvSpPr>
        <p:spPr>
          <a:xfrm>
            <a:off x="586876" y="6009185"/>
            <a:ext cx="219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average call wait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A81D4A2-EABC-7503-F188-2BA66C5C5000}"/>
              </a:ext>
            </a:extLst>
          </p:cNvPr>
          <p:cNvSpPr>
            <a:spLocks/>
          </p:cNvSpPr>
          <p:nvPr/>
        </p:nvSpPr>
        <p:spPr>
          <a:xfrm>
            <a:off x="3599020" y="1561105"/>
            <a:ext cx="7939340" cy="164583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E63F92-CBED-C83B-3123-D08B1779337B}"/>
              </a:ext>
            </a:extLst>
          </p:cNvPr>
          <p:cNvSpPr txBox="1"/>
          <p:nvPr/>
        </p:nvSpPr>
        <p:spPr>
          <a:xfrm>
            <a:off x="4643472" y="1836095"/>
            <a:ext cx="1798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7,337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7A4BB2-16BD-485A-1237-CE47222EC984}"/>
              </a:ext>
            </a:extLst>
          </p:cNvPr>
          <p:cNvSpPr txBox="1"/>
          <p:nvPr/>
        </p:nvSpPr>
        <p:spPr>
          <a:xfrm>
            <a:off x="4617477" y="2413529"/>
            <a:ext cx="257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appointments</a:t>
            </a:r>
            <a:r>
              <a:rPr lang="en-GB" dirty="0"/>
              <a:t>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booked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3CEA09-3461-0F61-6F6B-D245AA3F1373}"/>
              </a:ext>
            </a:extLst>
          </p:cNvPr>
          <p:cNvSpPr txBox="1"/>
          <p:nvPr/>
        </p:nvSpPr>
        <p:spPr>
          <a:xfrm>
            <a:off x="7188409" y="2597849"/>
            <a:ext cx="96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F2F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A92CD5-4127-605E-ADD5-90F72A33AB08}"/>
              </a:ext>
            </a:extLst>
          </p:cNvPr>
          <p:cNvSpPr txBox="1"/>
          <p:nvPr/>
        </p:nvSpPr>
        <p:spPr>
          <a:xfrm>
            <a:off x="8303073" y="2579177"/>
            <a:ext cx="115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telephone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5455C7-C691-3812-DA5B-92C0E8A5D160}"/>
              </a:ext>
            </a:extLst>
          </p:cNvPr>
          <p:cNvSpPr txBox="1"/>
          <p:nvPr/>
        </p:nvSpPr>
        <p:spPr>
          <a:xfrm>
            <a:off x="10465238" y="2543909"/>
            <a:ext cx="81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digital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3021B47-1DC8-04E7-E141-EDEFE463607B}"/>
              </a:ext>
            </a:extLst>
          </p:cNvPr>
          <p:cNvSpPr txBox="1"/>
          <p:nvPr/>
        </p:nvSpPr>
        <p:spPr>
          <a:xfrm>
            <a:off x="9566837" y="2578176"/>
            <a:ext cx="81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visit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9E2EC4B-F6FB-5E8F-EEF8-E654D6F0BCEC}"/>
              </a:ext>
            </a:extLst>
          </p:cNvPr>
          <p:cNvSpPr txBox="1"/>
          <p:nvPr/>
        </p:nvSpPr>
        <p:spPr>
          <a:xfrm>
            <a:off x="7164880" y="2232483"/>
            <a:ext cx="1087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66%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8F7F07-22E3-B70D-7739-5CB936495131}"/>
              </a:ext>
            </a:extLst>
          </p:cNvPr>
          <p:cNvSpPr txBox="1"/>
          <p:nvPr/>
        </p:nvSpPr>
        <p:spPr>
          <a:xfrm>
            <a:off x="8276094" y="2218152"/>
            <a:ext cx="1087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C9E093-1EB8-A9A9-C550-CE4B11380D24}"/>
              </a:ext>
            </a:extLst>
          </p:cNvPr>
          <p:cNvSpPr txBox="1"/>
          <p:nvPr/>
        </p:nvSpPr>
        <p:spPr>
          <a:xfrm>
            <a:off x="9520455" y="2198947"/>
            <a:ext cx="1087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1%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DACE14-3021-8254-3AB1-B38D22A48135}"/>
              </a:ext>
            </a:extLst>
          </p:cNvPr>
          <p:cNvSpPr txBox="1"/>
          <p:nvPr/>
        </p:nvSpPr>
        <p:spPr>
          <a:xfrm>
            <a:off x="10434084" y="2174726"/>
            <a:ext cx="1087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13%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EB593E-D462-A75D-533D-DB6C88CDBF26}"/>
              </a:ext>
            </a:extLst>
          </p:cNvPr>
          <p:cNvSpPr txBox="1"/>
          <p:nvPr/>
        </p:nvSpPr>
        <p:spPr>
          <a:xfrm>
            <a:off x="4696593" y="5304362"/>
            <a:ext cx="1798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1 in 36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CC4E634-5F2F-5891-151D-D2B3CC49430E}"/>
              </a:ext>
            </a:extLst>
          </p:cNvPr>
          <p:cNvSpPr txBox="1"/>
          <p:nvPr/>
        </p:nvSpPr>
        <p:spPr>
          <a:xfrm>
            <a:off x="4714736" y="5827582"/>
            <a:ext cx="257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missed appointments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CAE1FE2-1FC9-2215-9CD1-C3B8C40D3844}"/>
              </a:ext>
            </a:extLst>
          </p:cNvPr>
          <p:cNvSpPr txBox="1"/>
          <p:nvPr/>
        </p:nvSpPr>
        <p:spPr>
          <a:xfrm>
            <a:off x="7546479" y="5537614"/>
            <a:ext cx="257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missed appointments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D447DA2-6A1C-53B9-9B27-88291D56D5E3}"/>
              </a:ext>
            </a:extLst>
          </p:cNvPr>
          <p:cNvSpPr txBox="1"/>
          <p:nvPr/>
        </p:nvSpPr>
        <p:spPr>
          <a:xfrm>
            <a:off x="7515644" y="6124129"/>
            <a:ext cx="323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wasted practitioner hours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D640847-9D9B-D6DF-374A-889A36CC6AD4}"/>
              </a:ext>
            </a:extLst>
          </p:cNvPr>
          <p:cNvSpPr txBox="1"/>
          <p:nvPr/>
        </p:nvSpPr>
        <p:spPr>
          <a:xfrm>
            <a:off x="7537705" y="5191787"/>
            <a:ext cx="1087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206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B505EBD-73CC-F2A8-27B6-5AF4004A2891}"/>
              </a:ext>
            </a:extLst>
          </p:cNvPr>
          <p:cNvSpPr txBox="1"/>
          <p:nvPr/>
        </p:nvSpPr>
        <p:spPr>
          <a:xfrm>
            <a:off x="7515644" y="5813054"/>
            <a:ext cx="1087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63hrs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E3FF819-8AEF-D42E-0D7E-CB32F941D916}"/>
              </a:ext>
            </a:extLst>
          </p:cNvPr>
          <p:cNvSpPr txBox="1"/>
          <p:nvPr/>
        </p:nvSpPr>
        <p:spPr>
          <a:xfrm>
            <a:off x="4571874" y="3709139"/>
            <a:ext cx="179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47%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DE7331-9E96-06B1-4131-BAC685C01DDA}"/>
              </a:ext>
            </a:extLst>
          </p:cNvPr>
          <p:cNvSpPr txBox="1"/>
          <p:nvPr/>
        </p:nvSpPr>
        <p:spPr>
          <a:xfrm>
            <a:off x="4611392" y="4125132"/>
            <a:ext cx="257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booked on the day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5DB7605-F5A1-A6B7-C144-75F164D61520}"/>
              </a:ext>
            </a:extLst>
          </p:cNvPr>
          <p:cNvSpPr txBox="1"/>
          <p:nvPr/>
        </p:nvSpPr>
        <p:spPr>
          <a:xfrm>
            <a:off x="6662508" y="4083611"/>
            <a:ext cx="3227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average booked to seen</a:t>
            </a:r>
            <a:br>
              <a:rPr lang="en-GB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(routine)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FE342EB-A75A-AEE2-4CFC-AC0A4CC7F619}"/>
              </a:ext>
            </a:extLst>
          </p:cNvPr>
          <p:cNvSpPr txBox="1"/>
          <p:nvPr/>
        </p:nvSpPr>
        <p:spPr>
          <a:xfrm>
            <a:off x="9168641" y="4107545"/>
            <a:ext cx="3231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average waiting</a:t>
            </a:r>
            <a:br>
              <a:rPr lang="en-GB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room time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1B5B44A-9031-FEBA-FDBC-A19017DC55AF}"/>
              </a:ext>
            </a:extLst>
          </p:cNvPr>
          <p:cNvSpPr txBox="1"/>
          <p:nvPr/>
        </p:nvSpPr>
        <p:spPr>
          <a:xfrm>
            <a:off x="6686888" y="3691051"/>
            <a:ext cx="211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8.9 days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D8DD45D-94F4-A1BF-37B6-58A42000978C}"/>
              </a:ext>
            </a:extLst>
          </p:cNvPr>
          <p:cNvSpPr txBox="1"/>
          <p:nvPr/>
        </p:nvSpPr>
        <p:spPr>
          <a:xfrm>
            <a:off x="9168641" y="3708203"/>
            <a:ext cx="1970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4min</a:t>
            </a:r>
          </a:p>
        </p:txBody>
      </p:sp>
      <p:pic>
        <p:nvPicPr>
          <p:cNvPr id="61" name="Graphic 60" descr="Badge Cross with solid fill">
            <a:extLst>
              <a:ext uri="{FF2B5EF4-FFF2-40B4-BE49-F238E27FC236}">
                <a16:creationId xmlns:a16="http://schemas.microsoft.com/office/drawing/2014/main" id="{47D808B7-CF8C-0A56-1FBB-17C60AAF4E1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39897" y="5375779"/>
            <a:ext cx="914400" cy="914400"/>
          </a:xfrm>
          <a:prstGeom prst="rect">
            <a:avLst/>
          </a:prstGeom>
        </p:spPr>
      </p:pic>
      <p:pic>
        <p:nvPicPr>
          <p:cNvPr id="63" name="Graphic 62" descr="Monthly calendar with solid fill">
            <a:extLst>
              <a:ext uri="{FF2B5EF4-FFF2-40B4-BE49-F238E27FC236}">
                <a16:creationId xmlns:a16="http://schemas.microsoft.com/office/drawing/2014/main" id="{73CF0FFC-A6C1-A0AB-0507-02248FD920C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97918" y="1944521"/>
            <a:ext cx="914400" cy="914400"/>
          </a:xfrm>
          <a:prstGeom prst="rect">
            <a:avLst/>
          </a:prstGeom>
        </p:spPr>
      </p:pic>
      <p:pic>
        <p:nvPicPr>
          <p:cNvPr id="65" name="Graphic 64" descr="Hourglass 60% with solid fill">
            <a:extLst>
              <a:ext uri="{FF2B5EF4-FFF2-40B4-BE49-F238E27FC236}">
                <a16:creationId xmlns:a16="http://schemas.microsoft.com/office/drawing/2014/main" id="{370F25B1-5610-6234-0E5C-C52361D9DFF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716743" y="3649918"/>
            <a:ext cx="914400" cy="914400"/>
          </a:xfrm>
          <a:prstGeom prst="rect">
            <a:avLst/>
          </a:prstGeom>
        </p:spPr>
      </p:pic>
      <p:pic>
        <p:nvPicPr>
          <p:cNvPr id="67" name="Graphic 66" descr="Stopwatch 75% with solid fill">
            <a:extLst>
              <a:ext uri="{FF2B5EF4-FFF2-40B4-BE49-F238E27FC236}">
                <a16:creationId xmlns:a16="http://schemas.microsoft.com/office/drawing/2014/main" id="{E0D8E650-AF09-146B-84C9-EACB858E9919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0508" y="5094785"/>
            <a:ext cx="914400" cy="914400"/>
          </a:xfrm>
          <a:prstGeom prst="rect">
            <a:avLst/>
          </a:prstGeom>
        </p:spPr>
      </p:pic>
      <p:pic>
        <p:nvPicPr>
          <p:cNvPr id="69" name="Graphic 68" descr="Monitor with solid fill">
            <a:extLst>
              <a:ext uri="{FF2B5EF4-FFF2-40B4-BE49-F238E27FC236}">
                <a16:creationId xmlns:a16="http://schemas.microsoft.com/office/drawing/2014/main" id="{2657200D-4FA8-9C0B-DBC3-E6029328D42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59470" y="1819954"/>
            <a:ext cx="472432" cy="472432"/>
          </a:xfrm>
          <a:prstGeom prst="rect">
            <a:avLst/>
          </a:prstGeom>
        </p:spPr>
      </p:pic>
      <p:pic>
        <p:nvPicPr>
          <p:cNvPr id="71" name="Graphic 70" descr="Home with solid fill">
            <a:extLst>
              <a:ext uri="{FF2B5EF4-FFF2-40B4-BE49-F238E27FC236}">
                <a16:creationId xmlns:a16="http://schemas.microsoft.com/office/drawing/2014/main" id="{C21C2E89-4269-DCD5-208E-3BDF4BC9F088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543596" y="1836095"/>
            <a:ext cx="432078" cy="432078"/>
          </a:xfrm>
          <a:prstGeom prst="rect">
            <a:avLst/>
          </a:prstGeom>
        </p:spPr>
      </p:pic>
      <p:pic>
        <p:nvPicPr>
          <p:cNvPr id="73" name="Graphic 72" descr="Receiver with solid fill">
            <a:extLst>
              <a:ext uri="{FF2B5EF4-FFF2-40B4-BE49-F238E27FC236}">
                <a16:creationId xmlns:a16="http://schemas.microsoft.com/office/drawing/2014/main" id="{66D561E4-FAD2-EE5C-FC06-03C2742CCDF7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298943" y="1864472"/>
            <a:ext cx="438410" cy="438410"/>
          </a:xfrm>
          <a:prstGeom prst="rect">
            <a:avLst/>
          </a:prstGeom>
        </p:spPr>
      </p:pic>
      <p:pic>
        <p:nvPicPr>
          <p:cNvPr id="75" name="Graphic 74" descr="Call center with solid fill">
            <a:extLst>
              <a:ext uri="{FF2B5EF4-FFF2-40B4-BE49-F238E27FC236}">
                <a16:creationId xmlns:a16="http://schemas.microsoft.com/office/drawing/2014/main" id="{8182079E-D1A7-2361-ED86-FAF6A6C89583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84864" y="3547570"/>
            <a:ext cx="914400" cy="914400"/>
          </a:xfrm>
          <a:prstGeom prst="rect">
            <a:avLst/>
          </a:prstGeom>
        </p:spPr>
      </p:pic>
      <p:pic>
        <p:nvPicPr>
          <p:cNvPr id="79" name="Graphic 78" descr="Doctor female with solid fill">
            <a:extLst>
              <a:ext uri="{FF2B5EF4-FFF2-40B4-BE49-F238E27FC236}">
                <a16:creationId xmlns:a16="http://schemas.microsoft.com/office/drawing/2014/main" id="{15699F41-76FC-3C9C-4FE7-6B99332D58A6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179089" y="1782254"/>
            <a:ext cx="565839" cy="565839"/>
          </a:xfrm>
          <a:prstGeom prst="rect">
            <a:avLst/>
          </a:prstGeom>
        </p:spPr>
      </p:pic>
      <p:pic>
        <p:nvPicPr>
          <p:cNvPr id="81" name="Picture 80" descr="A logo with a blue and green circle&#10;&#10;Description automatically generated">
            <a:extLst>
              <a:ext uri="{FF2B5EF4-FFF2-40B4-BE49-F238E27FC236}">
                <a16:creationId xmlns:a16="http://schemas.microsoft.com/office/drawing/2014/main" id="{3C8C2421-0AAF-EAF4-6639-779A6838278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10" y="202943"/>
            <a:ext cx="2918980" cy="1170632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C7258587-F454-89F3-4ADC-734870E5A06F}"/>
              </a:ext>
            </a:extLst>
          </p:cNvPr>
          <p:cNvSpPr txBox="1"/>
          <p:nvPr/>
        </p:nvSpPr>
        <p:spPr>
          <a:xfrm>
            <a:off x="3599020" y="196345"/>
            <a:ext cx="75162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accent1">
                    <a:lumMod val="50000"/>
                  </a:schemeClr>
                </a:solidFill>
                <a:latin typeface="Abadi" panose="020F0502020204030204" pitchFamily="34" charset="0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97666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TOOLEY, Richard (INNOVATIONS IN PRIMARY CARE)</dc:creator>
  <cp:lastModifiedBy>Eldridge Julie (Pulborough Medical Group)</cp:lastModifiedBy>
  <cp:revision>1</cp:revision>
  <dcterms:created xsi:type="dcterms:W3CDTF">2024-02-22T07:52:26Z</dcterms:created>
  <dcterms:modified xsi:type="dcterms:W3CDTF">2024-02-26T09:17:59Z</dcterms:modified>
</cp:coreProperties>
</file>